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az-Latn-A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2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84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AA6E7-C64C-4F6C-BE0C-51D4A07BD1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8DDA72-FFFB-4952-A592-E5A6BFE78E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z-Lat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E3CD0-F57A-4D3B-832B-24AEA81F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9881C-6196-4354-BE0A-EFAB98A19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40498-06B0-4E9C-8811-DA4D35589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3756354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7744-2C40-4E44-BE25-ABF712B1A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B8EA8A-96CE-4A00-BEC0-E8E56F3C4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z-Lat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E41BE-2051-4F65-8737-0DDE04F8E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98D1D-888E-4A98-B789-E2C3AFB8A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FFFE2-C6B2-457C-9D64-1B4C7627F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25379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BD06D1-5F37-4D49-804E-731B1921E2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38716F-F32E-4969-B5E5-CA6BBBC3A8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z-Lat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E1673-3E3B-4B85-BA90-28F7B1C40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FBCEE-780F-4CB4-8A3E-C77A0F4CF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109A8-A064-43D8-AEBE-D2D4BBD0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401943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53B2C-5AFA-4841-8D4B-CDED5AABF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94048-73D0-43E5-AD98-19507AC15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z-Lat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CFECF-A5E5-48E0-A8BC-92BCEF202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DB421-0571-4AC8-95BB-737C128E1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BCC39-B646-45F8-8B12-F44026F79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3956027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BD26F-D5C8-4065-82F3-DA42EC0CA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439309-6626-498C-8BE0-C9BA65241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19395-C188-43A3-B8F8-030CF4C75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E93C5-55A2-47B4-BD85-9FA486855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01A4F-30F2-4E98-AAF5-A9B103752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757231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41BCA-1DC6-431E-B748-B7A2B22E6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D1A4E-2A15-48A3-867C-D9CC298A25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z-Latn-A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C8E32-8F32-44A7-AA2A-43C4F5E167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z-Latn-A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8ACAB5-6DF2-4AE2-9C6C-82230FC5D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46B54-4204-4BCE-8205-CA8C556FB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A7BE5-E11E-4ECD-855D-48FAD2A7B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4246545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02111-DB36-4CA9-916B-E4487F55D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6124C-642B-4185-85DB-581C45135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D1647-096B-4F0B-953C-9CD54261B8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z-Latn-A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E4C646-C7D4-4C8A-BAFB-C493266737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6CE2D3-8BE4-4CE0-AB1C-5F4E66A05E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z-Latn-A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6F9E6A-C500-4D69-A4D1-507EFAE27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B9E9A9-A8C8-417E-9DB0-CD3FF6601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8C33F5-FC9E-4B7D-8680-2E3209D28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2877485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CE821-266C-4FBC-88E6-191320069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0CFD15-C92E-4486-BD90-48085D4D5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005577-9DF1-4EAA-B6F7-665BE9BD1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AB0414-4EF6-4363-8C7B-8DE208A68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2571435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C153C0-E7FC-4393-A8F7-260BE8464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111106-66CD-4FA7-857B-30B11B1F2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12DE98-5BB7-401A-B577-248C18DB5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1176195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E8ABF-C5B6-4585-A174-39EB1976C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C4C6E-B600-4E6E-82B0-7EFD66168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z-Latn-A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96BEC-8B07-477B-968D-EE46DDFFC4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20B04C-99FD-4020-AC64-650CC05D8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F180B4-F636-41B2-81FA-2C5E868BE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36BC37-7EAB-45C6-9C83-CB495DF1C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1965110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7AFEB-EBFA-4A96-9965-4A086EFE2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DAD42B-676A-473C-A263-3D0BA4B226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z-Latn-A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E2ABA9-F416-48BD-90D9-0F908300EA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32EB9B-B546-41F2-B1B2-D7E63913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64F17-39DF-4F7B-B985-69250A8FC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z-Latn-A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D9A851-BB69-4A0D-BEBE-205AD8C57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353613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B27D9D-DFF7-46CB-80AD-6FD8B11B9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z-Latn-A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C6B68-B0A5-4B0A-BF7E-D5BD5D8C0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z-Latn-A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6C85C-C7C6-422A-9B43-DEE33D4782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D5DD8-C277-4B63-8B59-D9D3C34C14F5}" type="datetimeFigureOut">
              <a:rPr lang="az-Latn-AZ" smtClean="0"/>
              <a:t>13.09.25</a:t>
            </a:fld>
            <a:endParaRPr lang="az-Latn-A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E7CE6-8D80-4DBF-88BD-B6FAC9808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z-Latn-A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14CD8-7791-46EB-914B-31AF1F49E7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69852-150E-4BE4-A480-D80C8A9F7362}" type="slidenum">
              <a:rPr lang="az-Latn-AZ" smtClean="0"/>
              <a:t>‹#›</a:t>
            </a:fld>
            <a:endParaRPr lang="az-Latn-AZ"/>
          </a:p>
        </p:txBody>
      </p:sp>
    </p:spTree>
    <p:extLst>
      <p:ext uri="{BB962C8B-B14F-4D97-AF65-F5344CB8AC3E}">
        <p14:creationId xmlns:p14="http://schemas.microsoft.com/office/powerpoint/2010/main" val="2882840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z-Latn-A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6BFC1F7-DB37-494D-9721-C046C3371D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WELCOME</a:t>
            </a:r>
            <a:endParaRPr lang="az-Latn-AZ" dirty="0">
              <a:solidFill>
                <a:schemeClr val="bg1"/>
              </a:solidFill>
            </a:endParaRP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68EB134C-FAA0-482B-937C-4073E0C639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500" dirty="0">
                <a:solidFill>
                  <a:schemeClr val="bg1"/>
                </a:solidFill>
              </a:rPr>
              <a:t>GOALIFY</a:t>
            </a:r>
          </a:p>
          <a:p>
            <a:r>
              <a:rPr lang="en-US" dirty="0">
                <a:solidFill>
                  <a:schemeClr val="bg1"/>
                </a:solidFill>
              </a:rPr>
              <a:t>TRACK IT CRACK IT</a:t>
            </a:r>
            <a:endParaRPr lang="az-Latn-A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703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05A9B-AFA2-F661-AA06-22A27FE84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6-Month Financial Plan</a:t>
            </a:r>
            <a:endParaRPr lang="en-AZ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18F2A7-1DEA-F292-2B33-A9D7E71A8E91}"/>
              </a:ext>
            </a:extLst>
          </p:cNvPr>
          <p:cNvSpPr txBox="1"/>
          <p:nvPr/>
        </p:nvSpPr>
        <p:spPr>
          <a:xfrm>
            <a:off x="838200" y="1839833"/>
            <a:ext cx="60985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Paid users: 800 × 5 AZN × 6 months = </a:t>
            </a:r>
            <a:r>
              <a:rPr lang="en-US" b="1" dirty="0">
                <a:solidFill>
                  <a:schemeClr val="bg1"/>
                </a:solidFill>
              </a:rPr>
              <a:t>24,000 AZN</a:t>
            </a:r>
            <a:endParaRPr lang="en-US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B2B: 1 company × 400 AZN × 6 months = </a:t>
            </a:r>
            <a:r>
              <a:rPr lang="en-US" b="1" dirty="0">
                <a:solidFill>
                  <a:schemeClr val="bg1"/>
                </a:solidFill>
              </a:rPr>
              <a:t>2,400 AZN</a:t>
            </a:r>
            <a:endParaRPr lang="en-US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b="1" dirty="0" err="1">
                <a:solidFill>
                  <a:schemeClr val="bg1"/>
                </a:solidFill>
              </a:rPr>
              <a:t>Toatal</a:t>
            </a:r>
            <a:r>
              <a:rPr lang="en-US" b="1" dirty="0">
                <a:solidFill>
                  <a:schemeClr val="bg1"/>
                </a:solidFill>
              </a:rPr>
              <a:t> Revenue: 26,400 AZN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D0978-8B54-D1A6-3D1C-45FEA12303B7}"/>
              </a:ext>
            </a:extLst>
          </p:cNvPr>
          <p:cNvSpPr txBox="1"/>
          <p:nvPr/>
        </p:nvSpPr>
        <p:spPr>
          <a:xfrm>
            <a:off x="838199" y="2887682"/>
            <a:ext cx="858476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AZ" b="1" i="0" u="none" strike="noStrike" dirty="0">
                <a:solidFill>
                  <a:schemeClr val="bg1"/>
                </a:solidFill>
                <a:effectLst/>
              </a:rPr>
              <a:t>6-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Month Financial Plan (Worst Case)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None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Revenue (with 10K users)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Conversion: 8% → 800 paid users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Paid package: 5 AZN/month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Revenue: 800 × 5 × 6 =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24,000 AZN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B2B (1 company × 400 × 6) =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2,400 AZN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Total Revenue: 26,400 AZN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424F7-37BF-086B-1A92-AC7551C345C9}"/>
              </a:ext>
            </a:extLst>
          </p:cNvPr>
          <p:cNvSpPr txBox="1"/>
          <p:nvPr/>
        </p:nvSpPr>
        <p:spPr>
          <a:xfrm>
            <a:off x="5255218" y="2763163"/>
            <a:ext cx="609858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Expenses (Lean Setup)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Support, servers &amp; operations =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3,400 AZN / month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6 months =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20,400 AZN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None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Result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Revenue: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26,400 AZN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Expenses: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20,400 AZN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Net: +6,000 AZN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0302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-09-13 20-54-05.mp4">
            <a:hlinkClick r:id="" action="ppaction://media"/>
            <a:extLst>
              <a:ext uri="{FF2B5EF4-FFF2-40B4-BE49-F238E27FC236}">
                <a16:creationId xmlns:a16="http://schemas.microsoft.com/office/drawing/2014/main" id="{32A6CF06-A612-40E1-7DE3-4BE4CFFF9B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2300" y="0"/>
            <a:ext cx="10947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2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C62ED-268B-440E-8C2F-7FC664972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AI INTEGRATED SCHEDUALE MAKER</a:t>
            </a:r>
            <a:endParaRPr lang="az-Latn-AZ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4BC86-136C-4C79-A434-5EB335A34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TEAM: TriTech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Members: </a:t>
            </a:r>
            <a:r>
              <a:rPr lang="en-US" dirty="0" err="1">
                <a:solidFill>
                  <a:schemeClr val="bg1"/>
                </a:solidFill>
              </a:rPr>
              <a:t>Gunay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az-Latn-AZ" dirty="0">
                <a:solidFill>
                  <a:schemeClr val="bg1"/>
                </a:solidFill>
              </a:rPr>
              <a:t>Gadimova </a:t>
            </a:r>
            <a:r>
              <a:rPr lang="en-US" dirty="0">
                <a:solidFill>
                  <a:schemeClr val="bg1"/>
                </a:solidFill>
              </a:rPr>
              <a:t>| Ali </a:t>
            </a:r>
            <a:r>
              <a:rPr lang="en-US" dirty="0" err="1">
                <a:solidFill>
                  <a:schemeClr val="bg1"/>
                </a:solidFill>
              </a:rPr>
              <a:t>Taghizade</a:t>
            </a:r>
            <a:r>
              <a:rPr lang="en-US" dirty="0">
                <a:solidFill>
                  <a:schemeClr val="bg1"/>
                </a:solidFill>
              </a:rPr>
              <a:t>  | Murad Hasanov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Functional Prototype </a:t>
            </a:r>
            <a:r>
              <a:rPr lang="en-US" b="0" i="0" dirty="0">
                <a:solidFill>
                  <a:schemeClr val="bg1"/>
                </a:solidFill>
                <a:effectLst/>
                <a:latin typeface="Google Sans"/>
              </a:rPr>
              <a:t> </a:t>
            </a:r>
            <a:r>
              <a:rPr lang="az-Latn-AZ" b="0" i="0" dirty="0">
                <a:solidFill>
                  <a:srgbClr val="EEF0FF"/>
                </a:solidFill>
                <a:effectLst/>
                <a:latin typeface="Google Sans"/>
              </a:rPr>
              <a:t>✓</a:t>
            </a:r>
            <a:endParaRPr lang="en-US" b="0" i="0" dirty="0">
              <a:solidFill>
                <a:srgbClr val="EEF0FF"/>
              </a:solidFill>
              <a:effectLst/>
              <a:latin typeface="Google Sans"/>
            </a:endParaRPr>
          </a:p>
          <a:p>
            <a:pPr marL="0" indent="0">
              <a:buNone/>
            </a:pPr>
            <a:r>
              <a:rPr lang="az-Latn-AZ" dirty="0">
                <a:solidFill>
                  <a:schemeClr val="bg1"/>
                </a:solidFill>
              </a:rPr>
              <a:t>Articulate Clear Benefits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az-Latn-AZ" b="0" i="0" dirty="0">
                <a:solidFill>
                  <a:srgbClr val="EEF0FF"/>
                </a:solidFill>
                <a:effectLst/>
                <a:latin typeface="Google Sans"/>
              </a:rPr>
              <a:t>✓</a:t>
            </a:r>
            <a:endParaRPr lang="en-US" b="0" i="0" dirty="0">
              <a:solidFill>
                <a:srgbClr val="EEF0FF"/>
              </a:solidFill>
              <a:effectLst/>
              <a:latin typeface="Google Sans"/>
            </a:endParaRPr>
          </a:p>
          <a:p>
            <a:pPr marL="0" indent="0">
              <a:buNone/>
            </a:pPr>
            <a:r>
              <a:rPr lang="az-Latn-AZ" dirty="0">
                <a:solidFill>
                  <a:schemeClr val="bg1"/>
                </a:solidFill>
              </a:rPr>
              <a:t>Opendata portal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az-Latn-AZ" dirty="0">
                <a:solidFill>
                  <a:schemeClr val="bg1"/>
                </a:solidFill>
              </a:rPr>
              <a:t>N/A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az-Latn-AZ" dirty="0">
                <a:solidFill>
                  <a:schemeClr val="bg1"/>
                </a:solidFill>
              </a:rPr>
              <a:t>Github push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az-Latn-AZ" b="0" i="0" dirty="0">
                <a:solidFill>
                  <a:srgbClr val="EEF0FF"/>
                </a:solidFill>
                <a:effectLst/>
                <a:latin typeface="Google Sans"/>
              </a:rPr>
              <a:t>✓</a:t>
            </a:r>
            <a:endParaRPr lang="en-US" b="0" i="0" dirty="0">
              <a:solidFill>
                <a:srgbClr val="EEF0FF"/>
              </a:solidFill>
              <a:effectLst/>
              <a:latin typeface="Google Sans"/>
            </a:endParaRPr>
          </a:p>
          <a:p>
            <a:pPr marL="0" indent="0">
              <a:buNone/>
            </a:pPr>
            <a:r>
              <a:rPr lang="az-Latn-AZ" dirty="0">
                <a:solidFill>
                  <a:schemeClr val="bg1"/>
                </a:solidFill>
              </a:rPr>
              <a:t>Cloud Run/Vercel/Github pages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az-Latn-AZ" dirty="0">
                <a:solidFill>
                  <a:schemeClr val="bg1"/>
                </a:solidFill>
              </a:rPr>
              <a:t>Leverage Sponsor Platforms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az-Latn-AZ" dirty="0">
                <a:solidFill>
                  <a:schemeClr val="bg1"/>
                </a:solidFill>
              </a:rPr>
              <a:t>N/A</a:t>
            </a:r>
            <a:endParaRPr lang="en-US" b="0" i="0" dirty="0">
              <a:solidFill>
                <a:schemeClr val="bg1"/>
              </a:solidFill>
              <a:effectLst/>
              <a:latin typeface="Google Sans"/>
            </a:endParaRPr>
          </a:p>
        </p:txBody>
      </p:sp>
      <p:pic>
        <p:nvPicPr>
          <p:cNvPr id="5" name="Picture 4" descr="A black background with white letters&#10;&#10;AI-generated content may be incorrect.">
            <a:extLst>
              <a:ext uri="{FF2B5EF4-FFF2-40B4-BE49-F238E27FC236}">
                <a16:creationId xmlns:a16="http://schemas.microsoft.com/office/drawing/2014/main" id="{7A8A2787-CF3B-061C-4D95-6980DD74A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919" y="3121994"/>
            <a:ext cx="3370881" cy="337088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73013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C80A6-8D32-EC7D-E15C-D0BF22940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Z" dirty="0">
                <a:solidFill>
                  <a:schemeClr val="bg1"/>
                </a:solidFill>
              </a:rPr>
              <a:t>TriTech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07F1AD-A75E-7733-60AC-4D7594485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675" y="1776881"/>
            <a:ext cx="1875020" cy="18750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D53619-233A-5A6A-ECA6-DFBAF2A99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490" y="1776881"/>
            <a:ext cx="1875020" cy="18750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0AB9DF-461C-97EC-AAB3-0CF45A42F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1305" y="1776881"/>
            <a:ext cx="1875020" cy="18750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5B3542-DE97-8DE1-68EE-A90DCD18D215}"/>
              </a:ext>
            </a:extLst>
          </p:cNvPr>
          <p:cNvSpPr txBox="1"/>
          <p:nvPr/>
        </p:nvSpPr>
        <p:spPr>
          <a:xfrm>
            <a:off x="1355675" y="3760381"/>
            <a:ext cx="18750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Full-Stack DevOps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UI/UX Designer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ASOIU</a:t>
            </a:r>
            <a:endParaRPr lang="en-AZ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81CF6A-0A71-D146-766E-07EF37816401}"/>
              </a:ext>
            </a:extLst>
          </p:cNvPr>
          <p:cNvSpPr txBox="1"/>
          <p:nvPr/>
        </p:nvSpPr>
        <p:spPr>
          <a:xfrm>
            <a:off x="5158490" y="3760381"/>
            <a:ext cx="18750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AI Engineer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Backend DevOps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ADA</a:t>
            </a:r>
            <a:endParaRPr lang="en-AZ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B3EE32-3796-8046-ACD6-5076735E6E74}"/>
              </a:ext>
            </a:extLst>
          </p:cNvPr>
          <p:cNvSpPr txBox="1"/>
          <p:nvPr/>
        </p:nvSpPr>
        <p:spPr>
          <a:xfrm>
            <a:off x="8961305" y="3760381"/>
            <a:ext cx="18750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System Design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CTO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ASOIU</a:t>
            </a:r>
            <a:endParaRPr lang="en-A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301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ED76A-A716-4826-53AC-1CFAE807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Z" dirty="0">
                <a:solidFill>
                  <a:schemeClr val="bg1"/>
                </a:solidFill>
              </a:rPr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EF52C-D6CA-EAF1-D2DF-5E48195DF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Z" dirty="0">
                <a:solidFill>
                  <a:schemeClr val="bg1"/>
                </a:solidFill>
              </a:rPr>
              <a:t>1. </a:t>
            </a:r>
            <a:r>
              <a:rPr lang="en-US" b="1" dirty="0">
                <a:solidFill>
                  <a:schemeClr val="bg1"/>
                </a:solidFill>
              </a:rPr>
              <a:t>Ineffective Time Management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Poor prioritization causes delays and time loss.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Estimated impact: 50% → ~2,510,000 people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2.</a:t>
            </a:r>
            <a:r>
              <a:rPr lang="en-US" b="1" dirty="0">
                <a:solidFill>
                  <a:schemeClr val="bg1"/>
                </a:solidFill>
              </a:rPr>
              <a:t> Task Overlap and Confusion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Work, personal life, and activities collide, making plans unmanageable.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Estimated impact: 40% → ~2,008,000 people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3. </a:t>
            </a:r>
            <a:r>
              <a:rPr lang="en-US" b="1" dirty="0">
                <a:solidFill>
                  <a:schemeClr val="bg1"/>
                </a:solidFill>
              </a:rPr>
              <a:t>Stress and Psychological Pressure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Delays and lack of time increase tension and mental load.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Estimated impact: 60% → ~3,012,000 people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4. </a:t>
            </a:r>
            <a:r>
              <a:rPr lang="en-US" b="1" dirty="0">
                <a:solidFill>
                  <a:schemeClr val="bg1"/>
                </a:solidFill>
              </a:rPr>
              <a:t>Decline in Productivity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Lack of planning reduces work quality and performance.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Estimated impact: 45% → ~2,259,000 people</a:t>
            </a:r>
            <a:endParaRPr lang="en-A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2706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2B9C0-4E97-7341-378C-657E061A2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Solutions to the Problems</a:t>
            </a:r>
            <a:endParaRPr lang="en-AZ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D1B0F-AD22-48C1-743E-F435FDD5A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AZ" dirty="0">
                <a:solidFill>
                  <a:schemeClr val="bg1"/>
                </a:solidFill>
              </a:rPr>
              <a:t>1. </a:t>
            </a:r>
            <a:r>
              <a:rPr lang="en-US" b="1" dirty="0">
                <a:solidFill>
                  <a:schemeClr val="bg1"/>
                </a:solidFill>
              </a:rPr>
              <a:t>Ineffective Time Management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Schedule Maker helps users set priorities and organize tasks effectively, reducing time loss and ensuring daily order.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2. </a:t>
            </a:r>
            <a:r>
              <a:rPr lang="en-US" b="1" dirty="0">
                <a:solidFill>
                  <a:schemeClr val="bg1"/>
                </a:solidFill>
              </a:rPr>
              <a:t>Task Overlap and Confusion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The platform unifies all activities in one schedule. The auto-planning feature prevents tasks from overlapping.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3. </a:t>
            </a:r>
            <a:r>
              <a:rPr lang="en-US" b="1" dirty="0">
                <a:solidFill>
                  <a:schemeClr val="bg1"/>
                </a:solidFill>
              </a:rPr>
              <a:t>Stress and Psychological Pressure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Balanced time allocation and reminders create a sense of control, reducing daily stress.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4. </a:t>
            </a:r>
            <a:r>
              <a:rPr lang="en-US" b="1" dirty="0">
                <a:solidFill>
                  <a:schemeClr val="bg1"/>
                </a:solidFill>
              </a:rPr>
              <a:t>Decline in Productivity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Following plans and completing tasks on time improves overall productivity and work quality.</a:t>
            </a:r>
            <a:endParaRPr lang="en-A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915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1FD94-9663-C62C-B761-78224D205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Business Model</a:t>
            </a:r>
            <a:endParaRPr lang="en-AZ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9CAA8B-25B3-1986-0B7D-44D710D7DDA0}"/>
              </a:ext>
            </a:extLst>
          </p:cNvPr>
          <p:cNvSpPr txBox="1"/>
          <p:nvPr/>
        </p:nvSpPr>
        <p:spPr>
          <a:xfrm>
            <a:off x="294187" y="2828835"/>
            <a:ext cx="320908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Free Package (Basic Version)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Free access for users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Limited AI support (30 tokens)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Access to core planning features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AAE695-69FE-0995-F37B-3BA7BADCED99}"/>
              </a:ext>
            </a:extLst>
          </p:cNvPr>
          <p:cNvSpPr txBox="1"/>
          <p:nvPr/>
        </p:nvSpPr>
        <p:spPr>
          <a:xfrm>
            <a:off x="3978327" y="2716934"/>
            <a:ext cx="38413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2. Plus Package </a:t>
            </a:r>
            <a:br>
              <a:rPr lang="en-US" b="1" dirty="0">
                <a:solidFill>
                  <a:schemeClr val="bg1"/>
                </a:solidFill>
              </a:rPr>
            </a:br>
            <a:br>
              <a:rPr lang="en-US" b="1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Monthly subscription: 5 AZN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Unlimited planning and extended AI,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Extra features: statistical analysis, advanced reminders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8C7D48-4A1B-0977-FFE1-48901A3F8953}"/>
              </a:ext>
            </a:extLst>
          </p:cNvPr>
          <p:cNvSpPr txBox="1"/>
          <p:nvPr/>
        </p:nvSpPr>
        <p:spPr>
          <a:xfrm>
            <a:off x="7819680" y="2716934"/>
            <a:ext cx="353412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3. B2B Package (For Companies)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Partnership-based for businesses and teams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Corporate planning with custom AI solutions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Team-based scheduling options</a:t>
            </a:r>
          </a:p>
        </p:txBody>
      </p:sp>
    </p:spTree>
    <p:extLst>
      <p:ext uri="{BB962C8B-B14F-4D97-AF65-F5344CB8AC3E}">
        <p14:creationId xmlns:p14="http://schemas.microsoft.com/office/powerpoint/2010/main" val="1321870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AA80A-BC63-03D0-930F-A5BB39695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Core Magic Power – “Magic Touch”</a:t>
            </a:r>
            <a:endParaRPr lang="en-AZ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F3FDA-962A-62E4-2E7F-512D5EE85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Users just describe their day, AI instantly creates a full schedule</a:t>
            </a:r>
          </a:p>
          <a:p>
            <a:r>
              <a:rPr lang="en-US" dirty="0">
                <a:solidFill>
                  <a:schemeClr val="bg1"/>
                </a:solidFill>
              </a:rPr>
              <a:t>Custom AI reduces costs and removes the need for extra tools</a:t>
            </a:r>
          </a:p>
          <a:p>
            <a:r>
              <a:rPr lang="en-US" dirty="0">
                <a:solidFill>
                  <a:schemeClr val="bg1"/>
                </a:solidFill>
              </a:rPr>
              <a:t>Enables fully personalized planning models for each company</a:t>
            </a:r>
          </a:p>
          <a:p>
            <a:r>
              <a:rPr lang="en-US" dirty="0">
                <a:solidFill>
                  <a:schemeClr val="bg1"/>
                </a:solidFill>
              </a:rPr>
              <a:t>Future-proof system adapts quickly to market changes and stays updated</a:t>
            </a:r>
          </a:p>
          <a:p>
            <a:r>
              <a:rPr lang="en-US" dirty="0">
                <a:solidFill>
                  <a:schemeClr val="bg1"/>
                </a:solidFill>
              </a:rPr>
              <a:t>Result: An adaptive, flexible, and long-term planning solution for both individuals and businesses</a:t>
            </a:r>
          </a:p>
          <a:p>
            <a:endParaRPr lang="en-A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740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1481F-4141-B7DE-FAF9-A3902FB4C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Marketing &amp; Sales</a:t>
            </a:r>
            <a:endParaRPr lang="en-AZ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0A6FA-AFE3-FA63-8E8B-8EFBC601C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Target Audience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Students &amp; individuals (simple and accessible planning)</a:t>
            </a:r>
          </a:p>
          <a:p>
            <a:r>
              <a:rPr lang="en-US" dirty="0">
                <a:solidFill>
                  <a:schemeClr val="bg1"/>
                </a:solidFill>
              </a:rPr>
              <a:t>Freelancers &amp; professionals (efficient work management)</a:t>
            </a:r>
          </a:p>
          <a:p>
            <a:r>
              <a:rPr lang="en-US" dirty="0">
                <a:solidFill>
                  <a:schemeClr val="bg1"/>
                </a:solidFill>
              </a:rPr>
              <a:t>Teams &amp; companies (adaptive B2B planning)</a:t>
            </a:r>
          </a:p>
          <a:p>
            <a:pPr marL="0" indent="0">
              <a:buNone/>
            </a:pP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Value Proposition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With just a 5 AZN Plus package, anyone can build AI-powered schedules</a:t>
            </a:r>
          </a:p>
          <a:p>
            <a:r>
              <a:rPr lang="en-US" dirty="0">
                <a:solidFill>
                  <a:schemeClr val="bg1"/>
                </a:solidFill>
              </a:rPr>
              <a:t>B2B models help companies cut costs and enable flexible management</a:t>
            </a:r>
          </a:p>
          <a:p>
            <a:pPr marL="0" indent="0">
              <a:buNone/>
            </a:pP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Technological Advantage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Custom LLM enables fully personalized planning solutions for companies</a:t>
            </a:r>
          </a:p>
          <a:p>
            <a:r>
              <a:rPr lang="en-US" dirty="0">
                <a:solidFill>
                  <a:schemeClr val="bg1"/>
                </a:solidFill>
              </a:rPr>
              <a:t>Future-proof system ensures long-term sustainability and fast market adaptation</a:t>
            </a:r>
          </a:p>
          <a:p>
            <a:endParaRPr lang="en-A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227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C7C08-DE2E-8D08-07A8-9F264348E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Competitive Comparison</a:t>
            </a:r>
            <a:endParaRPr lang="en-AZ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9A3C24-E855-1650-F6BF-3D099783A335}"/>
              </a:ext>
            </a:extLst>
          </p:cNvPr>
          <p:cNvSpPr txBox="1"/>
          <p:nvPr/>
        </p:nvSpPr>
        <p:spPr>
          <a:xfrm>
            <a:off x="963930" y="1796147"/>
            <a:ext cx="757428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sz="2100" b="1" i="0" u="none" strike="noStrike" dirty="0">
                <a:solidFill>
                  <a:schemeClr val="bg1"/>
                </a:solidFill>
                <a:effectLst/>
              </a:rPr>
              <a:t>Our Program</a:t>
            </a:r>
            <a:endParaRPr lang="en-US" sz="2100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b="1" i="0" u="none" strike="noStrike" dirty="0">
                <a:solidFill>
                  <a:schemeClr val="bg1"/>
                </a:solidFill>
                <a:effectLst/>
              </a:rPr>
              <a:t>AI-driven automation</a:t>
            </a:r>
            <a:r>
              <a:rPr lang="en-US" sz="2100" b="0" i="0" u="none" strike="noStrike" dirty="0">
                <a:solidFill>
                  <a:schemeClr val="bg1"/>
                </a:solidFill>
                <a:effectLst/>
              </a:rPr>
              <a:t>: speak your day, system builds the schedule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b="1" i="0" u="none" strike="noStrike" dirty="0">
                <a:solidFill>
                  <a:schemeClr val="bg1"/>
                </a:solidFill>
                <a:effectLst/>
              </a:rPr>
              <a:t>Customizable</a:t>
            </a:r>
            <a:r>
              <a:rPr lang="en-US" sz="2100" b="0" i="0" u="none" strike="noStrike" dirty="0">
                <a:solidFill>
                  <a:schemeClr val="bg1"/>
                </a:solidFill>
                <a:effectLst/>
              </a:rPr>
              <a:t>: works for both individuals and enterprises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b="1" i="0" u="none" strike="noStrike" dirty="0">
                <a:solidFill>
                  <a:schemeClr val="bg1"/>
                </a:solidFill>
                <a:effectLst/>
              </a:rPr>
              <a:t>Future-proof</a:t>
            </a:r>
            <a:r>
              <a:rPr lang="en-US" sz="2100" b="0" i="0" u="none" strike="noStrike" dirty="0">
                <a:solidFill>
                  <a:schemeClr val="bg1"/>
                </a:solidFill>
                <a:effectLst/>
              </a:rPr>
              <a:t>: adapts quickly to market changes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b="1" i="0" u="none" strike="noStrike" dirty="0">
                <a:solidFill>
                  <a:schemeClr val="bg1"/>
                </a:solidFill>
                <a:effectLst/>
              </a:rPr>
              <a:t>Cost-efficient</a:t>
            </a:r>
            <a:r>
              <a:rPr lang="en-US" sz="2100" b="0" i="0" u="none" strike="noStrike" dirty="0">
                <a:solidFill>
                  <a:schemeClr val="bg1"/>
                </a:solidFill>
                <a:effectLst/>
              </a:rPr>
              <a:t>: affordable Plus plan &amp; B2B savings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100" b="1" i="0" u="none" strike="noStrike" dirty="0">
                <a:solidFill>
                  <a:schemeClr val="bg1"/>
                </a:solidFill>
                <a:effectLst/>
              </a:rPr>
              <a:t>All-in-one</a:t>
            </a:r>
            <a:r>
              <a:rPr lang="en-US" sz="2100" b="0" i="0" u="none" strike="noStrike" dirty="0">
                <a:solidFill>
                  <a:schemeClr val="bg1"/>
                </a:solidFill>
                <a:effectLst/>
              </a:rPr>
              <a:t>: no need for extra tools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78314D-42AC-2A50-0C1D-141FC81023CE}"/>
              </a:ext>
            </a:extLst>
          </p:cNvPr>
          <p:cNvSpPr txBox="1"/>
          <p:nvPr/>
        </p:nvSpPr>
        <p:spPr>
          <a:xfrm>
            <a:off x="963930" y="4259223"/>
            <a:ext cx="609790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Typical Schedule Makers</a:t>
            </a:r>
            <a:br>
              <a:rPr lang="en-US" b="1" i="0" u="none" strike="noStrike" dirty="0">
                <a:solidFill>
                  <a:schemeClr val="bg1"/>
                </a:solidFill>
                <a:effectLst/>
              </a:rPr>
            </a:b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Manual setup: users must create schedules themselves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Limited customization, not scalable for enterprises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Outdated structures, poor adaptability to market changes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Higher costs for advanced features &amp; add-ons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Require multiple external tools for full functionality</a:t>
            </a:r>
          </a:p>
        </p:txBody>
      </p:sp>
    </p:spTree>
    <p:extLst>
      <p:ext uri="{BB962C8B-B14F-4D97-AF65-F5344CB8AC3E}">
        <p14:creationId xmlns:p14="http://schemas.microsoft.com/office/powerpoint/2010/main" val="2606184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725</Words>
  <Application>Microsoft Macintosh PowerPoint</Application>
  <PresentationFormat>Widescreen</PresentationFormat>
  <Paragraphs>85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Google Sans</vt:lpstr>
      <vt:lpstr>Office Theme</vt:lpstr>
      <vt:lpstr>WELCOME</vt:lpstr>
      <vt:lpstr>AI INTEGRATED SCHEDUALE MAKER</vt:lpstr>
      <vt:lpstr>TriTech </vt:lpstr>
      <vt:lpstr>Problems</vt:lpstr>
      <vt:lpstr>Solutions to the Problems</vt:lpstr>
      <vt:lpstr>Business Model</vt:lpstr>
      <vt:lpstr>Core Magic Power – “Magic Touch”</vt:lpstr>
      <vt:lpstr>Marketing &amp; Sales</vt:lpstr>
      <vt:lpstr>Competitive Comparison</vt:lpstr>
      <vt:lpstr>6-Month Financial Plan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</dc:title>
  <dc:creator>onebulllett@gmail.com</dc:creator>
  <cp:lastModifiedBy>Qadimova Gunay Zeynalabdin</cp:lastModifiedBy>
  <cp:revision>8</cp:revision>
  <dcterms:created xsi:type="dcterms:W3CDTF">2025-09-13T09:44:53Z</dcterms:created>
  <dcterms:modified xsi:type="dcterms:W3CDTF">2025-09-13T16:57:33Z</dcterms:modified>
</cp:coreProperties>
</file>

<file path=docProps/thumbnail.jpeg>
</file>